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5"/>
  </p:notesMasterIdLst>
  <p:handoutMasterIdLst>
    <p:handoutMasterId r:id="rId16"/>
  </p:handoutMasterIdLst>
  <p:sldIdLst>
    <p:sldId id="256" r:id="rId2"/>
    <p:sldId id="261" r:id="rId3"/>
    <p:sldId id="263" r:id="rId4"/>
    <p:sldId id="265" r:id="rId5"/>
    <p:sldId id="262" r:id="rId6"/>
    <p:sldId id="268" r:id="rId7"/>
    <p:sldId id="269" r:id="rId8"/>
    <p:sldId id="270" r:id="rId9"/>
    <p:sldId id="271" r:id="rId10"/>
    <p:sldId id="280" r:id="rId11"/>
    <p:sldId id="272" r:id="rId12"/>
    <p:sldId id="277" r:id="rId13"/>
    <p:sldId id="279" r:id="rId14"/>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E30443-424D-4D30-99D8-ECFAB58020BE}" type="doc">
      <dgm:prSet loTypeId="urn:microsoft.com/office/officeart/2008/layout/HorizontalMultiLevelHierarchy" loCatId="hierarchy" qsTypeId="urn:microsoft.com/office/officeart/2005/8/quickstyle/simple2" qsCatId="simple" csTypeId="urn:microsoft.com/office/officeart/2005/8/colors/accent1_2" csCatId="accent1" phldr="1"/>
      <dgm:spPr/>
      <dgm:t>
        <a:bodyPr/>
        <a:lstStyle/>
        <a:p>
          <a:endParaRPr lang="en-GB"/>
        </a:p>
      </dgm:t>
    </dgm:pt>
    <dgm:pt modelId="{95F18B10-396C-4EFA-B5E1-DA7CD5D35537}">
      <dgm:prSet phldrT="[文本]"/>
      <dgm:spPr/>
      <dgm:t>
        <a:bodyPr/>
        <a:lstStyle/>
        <a:p>
          <a:r>
            <a:rPr lang="zh-CN" dirty="0"/>
            <a:t>语言机能</a:t>
          </a:r>
          <a:r>
            <a:rPr lang="en-GB" altLang="zh-CN" dirty="0"/>
            <a:t>                                           </a:t>
          </a:r>
          <a:r>
            <a:rPr lang="zh-CN" dirty="0"/>
            <a:t>（</a:t>
          </a:r>
          <a:r>
            <a:rPr lang="en-US" dirty="0"/>
            <a:t>FL: faculty of language</a:t>
          </a:r>
          <a:r>
            <a:rPr lang="zh-CN" dirty="0"/>
            <a:t>）</a:t>
          </a:r>
          <a:endParaRPr lang="en-GB" dirty="0"/>
        </a:p>
      </dgm:t>
    </dgm:pt>
    <dgm:pt modelId="{25212400-36F2-4093-8E50-4956C768F846}" type="parTrans" cxnId="{82D9046E-0D32-4289-B117-CFFBCC451912}">
      <dgm:prSet/>
      <dgm:spPr/>
      <dgm:t>
        <a:bodyPr/>
        <a:lstStyle/>
        <a:p>
          <a:endParaRPr lang="en-GB"/>
        </a:p>
      </dgm:t>
    </dgm:pt>
    <dgm:pt modelId="{5A35B2B7-2BE4-47D7-8AD9-33EBC4573885}" type="sibTrans" cxnId="{82D9046E-0D32-4289-B117-CFFBCC451912}">
      <dgm:prSet/>
      <dgm:spPr/>
      <dgm:t>
        <a:bodyPr/>
        <a:lstStyle/>
        <a:p>
          <a:endParaRPr lang="en-GB"/>
        </a:p>
      </dgm:t>
    </dgm:pt>
    <dgm:pt modelId="{68F22E63-A809-4DF9-A34A-CC2A9A0D1D86}">
      <dgm:prSet phldrT="[文本]"/>
      <dgm:spPr/>
      <dgm:t>
        <a:bodyPr/>
        <a:lstStyle/>
        <a:p>
          <a:r>
            <a:rPr lang="zh-CN" altLang="en-US" dirty="0"/>
            <a:t>广义的语言机能（</a:t>
          </a:r>
          <a:r>
            <a:rPr lang="en-GB" dirty="0"/>
            <a:t>FLB: faculty of language in the broad sense）</a:t>
          </a:r>
        </a:p>
      </dgm:t>
    </dgm:pt>
    <dgm:pt modelId="{3907A43C-A452-4608-9260-D4BC52615218}" type="parTrans" cxnId="{8BBA21D4-B68D-46E8-B2BD-B414BF3278D8}">
      <dgm:prSet/>
      <dgm:spPr/>
      <dgm:t>
        <a:bodyPr/>
        <a:lstStyle/>
        <a:p>
          <a:endParaRPr lang="en-GB"/>
        </a:p>
      </dgm:t>
    </dgm:pt>
    <dgm:pt modelId="{B548FAFC-799B-4A59-9124-2269A1B1D3D2}" type="sibTrans" cxnId="{8BBA21D4-B68D-46E8-B2BD-B414BF3278D8}">
      <dgm:prSet/>
      <dgm:spPr/>
      <dgm:t>
        <a:bodyPr/>
        <a:lstStyle/>
        <a:p>
          <a:endParaRPr lang="en-GB"/>
        </a:p>
      </dgm:t>
    </dgm:pt>
    <dgm:pt modelId="{DBF6C126-8CC3-4EB5-991C-8E704AC0A3AD}">
      <dgm:prSet phldrT="[文本]"/>
      <dgm:spPr/>
      <dgm:t>
        <a:bodyPr/>
        <a:lstStyle/>
        <a:p>
          <a:r>
            <a:rPr lang="zh-CN" altLang="en-US" dirty="0"/>
            <a:t>狭义的语言机能（</a:t>
          </a:r>
          <a:r>
            <a:rPr lang="en-GB" dirty="0"/>
            <a:t>FLN: faculty of language in the narrow sense）</a:t>
          </a:r>
        </a:p>
      </dgm:t>
    </dgm:pt>
    <dgm:pt modelId="{A0330C9C-7A14-435E-A5FE-F0915228EEA3}" type="parTrans" cxnId="{BEAD7273-0786-4BC0-B4A9-5858C43DE6D3}">
      <dgm:prSet/>
      <dgm:spPr/>
      <dgm:t>
        <a:bodyPr/>
        <a:lstStyle/>
        <a:p>
          <a:endParaRPr lang="en-GB"/>
        </a:p>
      </dgm:t>
    </dgm:pt>
    <dgm:pt modelId="{3BF552E7-5B02-42C3-8AAA-73B72CD9A0F8}" type="sibTrans" cxnId="{BEAD7273-0786-4BC0-B4A9-5858C43DE6D3}">
      <dgm:prSet/>
      <dgm:spPr/>
      <dgm:t>
        <a:bodyPr/>
        <a:lstStyle/>
        <a:p>
          <a:endParaRPr lang="en-GB"/>
        </a:p>
      </dgm:t>
    </dgm:pt>
    <dgm:pt modelId="{15F038A2-2800-4E5B-8B74-1C8D77CC151E}">
      <dgm:prSet/>
      <dgm:spPr/>
      <dgm:t>
        <a:bodyPr/>
        <a:lstStyle/>
        <a:p>
          <a:r>
            <a:rPr lang="zh-CN" dirty="0"/>
            <a:t>人类和动物所共有</a:t>
          </a:r>
          <a:endParaRPr lang="en-GB" dirty="0"/>
        </a:p>
      </dgm:t>
    </dgm:pt>
    <dgm:pt modelId="{1D10BFEB-B24B-4A67-82BC-FB0DC1CD2138}" type="parTrans" cxnId="{7511E663-8281-4B6D-AB42-C0927977108B}">
      <dgm:prSet/>
      <dgm:spPr/>
      <dgm:t>
        <a:bodyPr/>
        <a:lstStyle/>
        <a:p>
          <a:endParaRPr lang="en-GB"/>
        </a:p>
      </dgm:t>
    </dgm:pt>
    <dgm:pt modelId="{7C2DAF5A-FB41-43E2-A7C0-CBE171A6A98D}" type="sibTrans" cxnId="{7511E663-8281-4B6D-AB42-C0927977108B}">
      <dgm:prSet/>
      <dgm:spPr/>
      <dgm:t>
        <a:bodyPr/>
        <a:lstStyle/>
        <a:p>
          <a:endParaRPr lang="en-GB"/>
        </a:p>
      </dgm:t>
    </dgm:pt>
    <dgm:pt modelId="{F3EB3C4F-0027-43BE-805E-D72814DE72B6}">
      <dgm:prSet/>
      <dgm:spPr/>
      <dgm:t>
        <a:bodyPr/>
        <a:lstStyle/>
        <a:p>
          <a:r>
            <a:rPr lang="zh-CN" dirty="0"/>
            <a:t>人类所特有</a:t>
          </a:r>
          <a:r>
            <a:rPr lang="zh-CN" altLang="en-US" dirty="0"/>
            <a:t>的 </a:t>
          </a:r>
          <a:r>
            <a:rPr lang="en-US" altLang="zh-CN" dirty="0"/>
            <a:t>——      </a:t>
          </a:r>
          <a:r>
            <a:rPr lang="zh-CN" altLang="en-US" dirty="0"/>
            <a:t>唯递归性</a:t>
          </a:r>
          <a:endParaRPr lang="en-GB" dirty="0"/>
        </a:p>
      </dgm:t>
    </dgm:pt>
    <dgm:pt modelId="{2595BA1E-3176-42C4-B642-D865ECE5DCEC}" type="parTrans" cxnId="{A0083BAA-BE28-4FB1-BD29-B3F9A48E9CAE}">
      <dgm:prSet/>
      <dgm:spPr/>
      <dgm:t>
        <a:bodyPr/>
        <a:lstStyle/>
        <a:p>
          <a:endParaRPr lang="en-GB"/>
        </a:p>
      </dgm:t>
    </dgm:pt>
    <dgm:pt modelId="{A503887D-5172-4585-B6F2-5419323A8EDB}" type="sibTrans" cxnId="{A0083BAA-BE28-4FB1-BD29-B3F9A48E9CAE}">
      <dgm:prSet/>
      <dgm:spPr/>
      <dgm:t>
        <a:bodyPr/>
        <a:lstStyle/>
        <a:p>
          <a:endParaRPr lang="en-GB"/>
        </a:p>
      </dgm:t>
    </dgm:pt>
    <dgm:pt modelId="{B48970D6-FDE4-4607-975A-63B9D1F043B5}" type="pres">
      <dgm:prSet presAssocID="{C8E30443-424D-4D30-99D8-ECFAB58020BE}" presName="Name0" presStyleCnt="0">
        <dgm:presLayoutVars>
          <dgm:chPref val="1"/>
          <dgm:dir/>
          <dgm:animOne val="branch"/>
          <dgm:animLvl val="lvl"/>
          <dgm:resizeHandles val="exact"/>
        </dgm:presLayoutVars>
      </dgm:prSet>
      <dgm:spPr/>
    </dgm:pt>
    <dgm:pt modelId="{62E76B69-84FA-478C-8947-78BC9D8CFC96}" type="pres">
      <dgm:prSet presAssocID="{95F18B10-396C-4EFA-B5E1-DA7CD5D35537}" presName="root1" presStyleCnt="0"/>
      <dgm:spPr/>
    </dgm:pt>
    <dgm:pt modelId="{18292EB5-F17F-45AD-8F15-8C5EE1D6EFA4}" type="pres">
      <dgm:prSet presAssocID="{95F18B10-396C-4EFA-B5E1-DA7CD5D35537}" presName="LevelOneTextNode" presStyleLbl="node0" presStyleIdx="0" presStyleCnt="1" custAng="5400000" custScaleX="123770" custScaleY="88428" custLinFactX="-100000" custLinFactNeighborX="-124387" custLinFactNeighborY="-2512">
        <dgm:presLayoutVars>
          <dgm:chPref val="3"/>
        </dgm:presLayoutVars>
      </dgm:prSet>
      <dgm:spPr/>
    </dgm:pt>
    <dgm:pt modelId="{4972D490-4A03-4E9D-AF8E-6070044B301A}" type="pres">
      <dgm:prSet presAssocID="{95F18B10-396C-4EFA-B5E1-DA7CD5D35537}" presName="level2hierChild" presStyleCnt="0"/>
      <dgm:spPr/>
    </dgm:pt>
    <dgm:pt modelId="{6599064C-A30A-42B8-8E06-BA3F4C972BFB}" type="pres">
      <dgm:prSet presAssocID="{3907A43C-A452-4608-9260-D4BC52615218}" presName="conn2-1" presStyleLbl="parChTrans1D2" presStyleIdx="0" presStyleCnt="2"/>
      <dgm:spPr/>
    </dgm:pt>
    <dgm:pt modelId="{640DB2B9-1D30-4C04-950C-ADC2EAB20880}" type="pres">
      <dgm:prSet presAssocID="{3907A43C-A452-4608-9260-D4BC52615218}" presName="connTx" presStyleLbl="parChTrans1D2" presStyleIdx="0" presStyleCnt="2"/>
      <dgm:spPr/>
    </dgm:pt>
    <dgm:pt modelId="{5F407CCD-7FF8-4AFE-BB4C-43BF40571A82}" type="pres">
      <dgm:prSet presAssocID="{68F22E63-A809-4DF9-A34A-CC2A9A0D1D86}" presName="root2" presStyleCnt="0"/>
      <dgm:spPr/>
    </dgm:pt>
    <dgm:pt modelId="{D7ED4FBA-371D-4B33-B612-DD9970D3EC9D}" type="pres">
      <dgm:prSet presAssocID="{68F22E63-A809-4DF9-A34A-CC2A9A0D1D86}" presName="LevelTwoTextNode" presStyleLbl="node2" presStyleIdx="0" presStyleCnt="2" custScaleX="128180" custScaleY="206430" custLinFactNeighborX="32697" custLinFactNeighborY="-59202">
        <dgm:presLayoutVars>
          <dgm:chPref val="3"/>
        </dgm:presLayoutVars>
      </dgm:prSet>
      <dgm:spPr/>
    </dgm:pt>
    <dgm:pt modelId="{336F9818-BD86-4442-B362-4AADDFC9666A}" type="pres">
      <dgm:prSet presAssocID="{68F22E63-A809-4DF9-A34A-CC2A9A0D1D86}" presName="level3hierChild" presStyleCnt="0"/>
      <dgm:spPr/>
    </dgm:pt>
    <dgm:pt modelId="{A6DD9423-AF60-448C-A2DC-568DFC02E568}" type="pres">
      <dgm:prSet presAssocID="{1D10BFEB-B24B-4A67-82BC-FB0DC1CD2138}" presName="conn2-1" presStyleLbl="parChTrans1D3" presStyleIdx="0" presStyleCnt="2"/>
      <dgm:spPr/>
    </dgm:pt>
    <dgm:pt modelId="{1B82A78E-FA4C-4056-A4C5-83C2A51CDE59}" type="pres">
      <dgm:prSet presAssocID="{1D10BFEB-B24B-4A67-82BC-FB0DC1CD2138}" presName="connTx" presStyleLbl="parChTrans1D3" presStyleIdx="0" presStyleCnt="2"/>
      <dgm:spPr/>
    </dgm:pt>
    <dgm:pt modelId="{2D770482-A2BF-41BE-BDDF-295B6D99D880}" type="pres">
      <dgm:prSet presAssocID="{15F038A2-2800-4E5B-8B74-1C8D77CC151E}" presName="root2" presStyleCnt="0"/>
      <dgm:spPr/>
    </dgm:pt>
    <dgm:pt modelId="{2A0D3619-8BFA-413D-8729-0DF176EE05E2}" type="pres">
      <dgm:prSet presAssocID="{15F038A2-2800-4E5B-8B74-1C8D77CC151E}" presName="LevelTwoTextNode" presStyleLbl="node3" presStyleIdx="0" presStyleCnt="2" custLinFactNeighborX="44746" custLinFactNeighborY="-54286">
        <dgm:presLayoutVars>
          <dgm:chPref val="3"/>
        </dgm:presLayoutVars>
      </dgm:prSet>
      <dgm:spPr/>
    </dgm:pt>
    <dgm:pt modelId="{69390650-EAFE-44D7-BE0A-E9E4DE434E4D}" type="pres">
      <dgm:prSet presAssocID="{15F038A2-2800-4E5B-8B74-1C8D77CC151E}" presName="level3hierChild" presStyleCnt="0"/>
      <dgm:spPr/>
    </dgm:pt>
    <dgm:pt modelId="{8C9FD8CF-86AF-43FF-90B0-05F13A620075}" type="pres">
      <dgm:prSet presAssocID="{A0330C9C-7A14-435E-A5FE-F0915228EEA3}" presName="conn2-1" presStyleLbl="parChTrans1D2" presStyleIdx="1" presStyleCnt="2"/>
      <dgm:spPr/>
    </dgm:pt>
    <dgm:pt modelId="{687C3399-BB15-48E1-B535-2CE47D9B4F78}" type="pres">
      <dgm:prSet presAssocID="{A0330C9C-7A14-435E-A5FE-F0915228EEA3}" presName="connTx" presStyleLbl="parChTrans1D2" presStyleIdx="1" presStyleCnt="2"/>
      <dgm:spPr/>
    </dgm:pt>
    <dgm:pt modelId="{2DD348B7-67C9-4880-8D77-ED2F69052412}" type="pres">
      <dgm:prSet presAssocID="{DBF6C126-8CC3-4EB5-991C-8E704AC0A3AD}" presName="root2" presStyleCnt="0"/>
      <dgm:spPr/>
    </dgm:pt>
    <dgm:pt modelId="{0E36C356-27D1-4239-962C-3DBC976CC088}" type="pres">
      <dgm:prSet presAssocID="{DBF6C126-8CC3-4EB5-991C-8E704AC0A3AD}" presName="LevelTwoTextNode" presStyleLbl="node2" presStyleIdx="1" presStyleCnt="2" custScaleX="130095" custScaleY="184426" custLinFactNeighborX="31083" custLinFactNeighborY="22509">
        <dgm:presLayoutVars>
          <dgm:chPref val="3"/>
        </dgm:presLayoutVars>
      </dgm:prSet>
      <dgm:spPr/>
    </dgm:pt>
    <dgm:pt modelId="{AAC5F371-B7C0-46A8-8C6D-8DA9CBE52F80}" type="pres">
      <dgm:prSet presAssocID="{DBF6C126-8CC3-4EB5-991C-8E704AC0A3AD}" presName="level3hierChild" presStyleCnt="0"/>
      <dgm:spPr/>
    </dgm:pt>
    <dgm:pt modelId="{1B7CD767-E4BE-453D-9FC5-23F23B092459}" type="pres">
      <dgm:prSet presAssocID="{2595BA1E-3176-42C4-B642-D865ECE5DCEC}" presName="conn2-1" presStyleLbl="parChTrans1D3" presStyleIdx="1" presStyleCnt="2"/>
      <dgm:spPr/>
    </dgm:pt>
    <dgm:pt modelId="{52B82253-B96B-4DAB-89EB-56CF4B871E14}" type="pres">
      <dgm:prSet presAssocID="{2595BA1E-3176-42C4-B642-D865ECE5DCEC}" presName="connTx" presStyleLbl="parChTrans1D3" presStyleIdx="1" presStyleCnt="2"/>
      <dgm:spPr/>
    </dgm:pt>
    <dgm:pt modelId="{E4B8AED7-68F1-4F05-94F9-7E080B1834BA}" type="pres">
      <dgm:prSet presAssocID="{F3EB3C4F-0027-43BE-805E-D72814DE72B6}" presName="root2" presStyleCnt="0"/>
      <dgm:spPr/>
    </dgm:pt>
    <dgm:pt modelId="{B5F577C9-45F7-4EFC-B0EC-21B3418A5FC6}" type="pres">
      <dgm:prSet presAssocID="{F3EB3C4F-0027-43BE-805E-D72814DE72B6}" presName="LevelTwoTextNode" presStyleLbl="node3" presStyleIdx="1" presStyleCnt="2" custLinFactNeighborX="42108" custLinFactNeighborY="22509">
        <dgm:presLayoutVars>
          <dgm:chPref val="3"/>
        </dgm:presLayoutVars>
      </dgm:prSet>
      <dgm:spPr/>
    </dgm:pt>
    <dgm:pt modelId="{E3F212EE-ACE8-42DE-888B-832E0AA149D5}" type="pres">
      <dgm:prSet presAssocID="{F3EB3C4F-0027-43BE-805E-D72814DE72B6}" presName="level3hierChild" presStyleCnt="0"/>
      <dgm:spPr/>
    </dgm:pt>
  </dgm:ptLst>
  <dgm:cxnLst>
    <dgm:cxn modelId="{0956BD0F-A432-470E-9D1A-75219BDA0E05}" type="presOf" srcId="{2595BA1E-3176-42C4-B642-D865ECE5DCEC}" destId="{1B7CD767-E4BE-453D-9FC5-23F23B092459}" srcOrd="0" destOrd="0" presId="urn:microsoft.com/office/officeart/2008/layout/HorizontalMultiLevelHierarchy"/>
    <dgm:cxn modelId="{805BED17-6CEA-4CEB-A212-718AB67855B6}" type="presOf" srcId="{68F22E63-A809-4DF9-A34A-CC2A9A0D1D86}" destId="{D7ED4FBA-371D-4B33-B612-DD9970D3EC9D}" srcOrd="0" destOrd="0" presId="urn:microsoft.com/office/officeart/2008/layout/HorizontalMultiLevelHierarchy"/>
    <dgm:cxn modelId="{6F635719-29FA-48E2-90A3-6609FB3F0B22}" type="presOf" srcId="{A0330C9C-7A14-435E-A5FE-F0915228EEA3}" destId="{8C9FD8CF-86AF-43FF-90B0-05F13A620075}" srcOrd="0" destOrd="0" presId="urn:microsoft.com/office/officeart/2008/layout/HorizontalMultiLevelHierarchy"/>
    <dgm:cxn modelId="{626B572D-CF1D-4B60-AE6F-21027D768011}" type="presOf" srcId="{C8E30443-424D-4D30-99D8-ECFAB58020BE}" destId="{B48970D6-FDE4-4607-975A-63B9D1F043B5}" srcOrd="0" destOrd="0" presId="urn:microsoft.com/office/officeart/2008/layout/HorizontalMultiLevelHierarchy"/>
    <dgm:cxn modelId="{60970134-9609-4000-889E-9405BE148849}" type="presOf" srcId="{95F18B10-396C-4EFA-B5E1-DA7CD5D35537}" destId="{18292EB5-F17F-45AD-8F15-8C5EE1D6EFA4}" srcOrd="0" destOrd="0" presId="urn:microsoft.com/office/officeart/2008/layout/HorizontalMultiLevelHierarchy"/>
    <dgm:cxn modelId="{4E37EA3A-41C4-46B8-A4E5-7E78402B6E4B}" type="presOf" srcId="{3907A43C-A452-4608-9260-D4BC52615218}" destId="{640DB2B9-1D30-4C04-950C-ADC2EAB20880}" srcOrd="1" destOrd="0" presId="urn:microsoft.com/office/officeart/2008/layout/HorizontalMultiLevelHierarchy"/>
    <dgm:cxn modelId="{08568D3C-26EC-455D-979D-E61C4FFCFBEB}" type="presOf" srcId="{DBF6C126-8CC3-4EB5-991C-8E704AC0A3AD}" destId="{0E36C356-27D1-4239-962C-3DBC976CC088}" srcOrd="0" destOrd="0" presId="urn:microsoft.com/office/officeart/2008/layout/HorizontalMultiLevelHierarchy"/>
    <dgm:cxn modelId="{6BC11A63-54CD-4691-8DD7-B74EC179CEB9}" type="presOf" srcId="{3907A43C-A452-4608-9260-D4BC52615218}" destId="{6599064C-A30A-42B8-8E06-BA3F4C972BFB}" srcOrd="0" destOrd="0" presId="urn:microsoft.com/office/officeart/2008/layout/HorizontalMultiLevelHierarchy"/>
    <dgm:cxn modelId="{7511E663-8281-4B6D-AB42-C0927977108B}" srcId="{68F22E63-A809-4DF9-A34A-CC2A9A0D1D86}" destId="{15F038A2-2800-4E5B-8B74-1C8D77CC151E}" srcOrd="0" destOrd="0" parTransId="{1D10BFEB-B24B-4A67-82BC-FB0DC1CD2138}" sibTransId="{7C2DAF5A-FB41-43E2-A7C0-CBE171A6A98D}"/>
    <dgm:cxn modelId="{A85AA046-935E-4CAA-AC56-76DDA3266293}" type="presOf" srcId="{15F038A2-2800-4E5B-8B74-1C8D77CC151E}" destId="{2A0D3619-8BFA-413D-8729-0DF176EE05E2}" srcOrd="0" destOrd="0" presId="urn:microsoft.com/office/officeart/2008/layout/HorizontalMultiLevelHierarchy"/>
    <dgm:cxn modelId="{82D9046E-0D32-4289-B117-CFFBCC451912}" srcId="{C8E30443-424D-4D30-99D8-ECFAB58020BE}" destId="{95F18B10-396C-4EFA-B5E1-DA7CD5D35537}" srcOrd="0" destOrd="0" parTransId="{25212400-36F2-4093-8E50-4956C768F846}" sibTransId="{5A35B2B7-2BE4-47D7-8AD9-33EBC4573885}"/>
    <dgm:cxn modelId="{B38DBD50-83F6-45D6-AFF6-A5017970D4B6}" type="presOf" srcId="{1D10BFEB-B24B-4A67-82BC-FB0DC1CD2138}" destId="{A6DD9423-AF60-448C-A2DC-568DFC02E568}" srcOrd="0" destOrd="0" presId="urn:microsoft.com/office/officeart/2008/layout/HorizontalMultiLevelHierarchy"/>
    <dgm:cxn modelId="{BEAD7273-0786-4BC0-B4A9-5858C43DE6D3}" srcId="{95F18B10-396C-4EFA-B5E1-DA7CD5D35537}" destId="{DBF6C126-8CC3-4EB5-991C-8E704AC0A3AD}" srcOrd="1" destOrd="0" parTransId="{A0330C9C-7A14-435E-A5FE-F0915228EEA3}" sibTransId="{3BF552E7-5B02-42C3-8AAA-73B72CD9A0F8}"/>
    <dgm:cxn modelId="{08230A7A-8B29-4603-A9D9-EC5A89A80246}" type="presOf" srcId="{A0330C9C-7A14-435E-A5FE-F0915228EEA3}" destId="{687C3399-BB15-48E1-B535-2CE47D9B4F78}" srcOrd="1" destOrd="0" presId="urn:microsoft.com/office/officeart/2008/layout/HorizontalMultiLevelHierarchy"/>
    <dgm:cxn modelId="{E5080588-22B2-4487-BFC4-D6945380F33C}" type="presOf" srcId="{2595BA1E-3176-42C4-B642-D865ECE5DCEC}" destId="{52B82253-B96B-4DAB-89EB-56CF4B871E14}" srcOrd="1" destOrd="0" presId="urn:microsoft.com/office/officeart/2008/layout/HorizontalMultiLevelHierarchy"/>
    <dgm:cxn modelId="{A0083BAA-BE28-4FB1-BD29-B3F9A48E9CAE}" srcId="{DBF6C126-8CC3-4EB5-991C-8E704AC0A3AD}" destId="{F3EB3C4F-0027-43BE-805E-D72814DE72B6}" srcOrd="0" destOrd="0" parTransId="{2595BA1E-3176-42C4-B642-D865ECE5DCEC}" sibTransId="{A503887D-5172-4585-B6F2-5419323A8EDB}"/>
    <dgm:cxn modelId="{5EE776B8-43F9-4B2C-B142-93585DFB68A0}" type="presOf" srcId="{F3EB3C4F-0027-43BE-805E-D72814DE72B6}" destId="{B5F577C9-45F7-4EFC-B0EC-21B3418A5FC6}" srcOrd="0" destOrd="0" presId="urn:microsoft.com/office/officeart/2008/layout/HorizontalMultiLevelHierarchy"/>
    <dgm:cxn modelId="{8BBA21D4-B68D-46E8-B2BD-B414BF3278D8}" srcId="{95F18B10-396C-4EFA-B5E1-DA7CD5D35537}" destId="{68F22E63-A809-4DF9-A34A-CC2A9A0D1D86}" srcOrd="0" destOrd="0" parTransId="{3907A43C-A452-4608-9260-D4BC52615218}" sibTransId="{B548FAFC-799B-4A59-9124-2269A1B1D3D2}"/>
    <dgm:cxn modelId="{204805EB-DFE6-48AA-B96A-6AD503394A60}" type="presOf" srcId="{1D10BFEB-B24B-4A67-82BC-FB0DC1CD2138}" destId="{1B82A78E-FA4C-4056-A4C5-83C2A51CDE59}" srcOrd="1" destOrd="0" presId="urn:microsoft.com/office/officeart/2008/layout/HorizontalMultiLevelHierarchy"/>
    <dgm:cxn modelId="{B0E5487A-512B-4A12-B09C-58280BEE359E}" type="presParOf" srcId="{B48970D6-FDE4-4607-975A-63B9D1F043B5}" destId="{62E76B69-84FA-478C-8947-78BC9D8CFC96}" srcOrd="0" destOrd="0" presId="urn:microsoft.com/office/officeart/2008/layout/HorizontalMultiLevelHierarchy"/>
    <dgm:cxn modelId="{6184F11E-22B0-4F56-BDA7-51FCEEA60A5B}" type="presParOf" srcId="{62E76B69-84FA-478C-8947-78BC9D8CFC96}" destId="{18292EB5-F17F-45AD-8F15-8C5EE1D6EFA4}" srcOrd="0" destOrd="0" presId="urn:microsoft.com/office/officeart/2008/layout/HorizontalMultiLevelHierarchy"/>
    <dgm:cxn modelId="{4C20CE83-3A26-4F47-9B64-92ACA71B4F57}" type="presParOf" srcId="{62E76B69-84FA-478C-8947-78BC9D8CFC96}" destId="{4972D490-4A03-4E9D-AF8E-6070044B301A}" srcOrd="1" destOrd="0" presId="urn:microsoft.com/office/officeart/2008/layout/HorizontalMultiLevelHierarchy"/>
    <dgm:cxn modelId="{3DAD0E71-24AB-4D66-AB6E-0A8FA10F4D94}" type="presParOf" srcId="{4972D490-4A03-4E9D-AF8E-6070044B301A}" destId="{6599064C-A30A-42B8-8E06-BA3F4C972BFB}" srcOrd="0" destOrd="0" presId="urn:microsoft.com/office/officeart/2008/layout/HorizontalMultiLevelHierarchy"/>
    <dgm:cxn modelId="{008CE1FD-B907-4EB3-BEE6-3B9D4AEE58CC}" type="presParOf" srcId="{6599064C-A30A-42B8-8E06-BA3F4C972BFB}" destId="{640DB2B9-1D30-4C04-950C-ADC2EAB20880}" srcOrd="0" destOrd="0" presId="urn:microsoft.com/office/officeart/2008/layout/HorizontalMultiLevelHierarchy"/>
    <dgm:cxn modelId="{58F77697-9C1D-41AC-B277-83258ADFB3CD}" type="presParOf" srcId="{4972D490-4A03-4E9D-AF8E-6070044B301A}" destId="{5F407CCD-7FF8-4AFE-BB4C-43BF40571A82}" srcOrd="1" destOrd="0" presId="urn:microsoft.com/office/officeart/2008/layout/HorizontalMultiLevelHierarchy"/>
    <dgm:cxn modelId="{714900DA-F79B-471E-9D61-712FA7CF8352}" type="presParOf" srcId="{5F407CCD-7FF8-4AFE-BB4C-43BF40571A82}" destId="{D7ED4FBA-371D-4B33-B612-DD9970D3EC9D}" srcOrd="0" destOrd="0" presId="urn:microsoft.com/office/officeart/2008/layout/HorizontalMultiLevelHierarchy"/>
    <dgm:cxn modelId="{70C95AE6-6069-47D8-982A-A60E4C7B87D8}" type="presParOf" srcId="{5F407CCD-7FF8-4AFE-BB4C-43BF40571A82}" destId="{336F9818-BD86-4442-B362-4AADDFC9666A}" srcOrd="1" destOrd="0" presId="urn:microsoft.com/office/officeart/2008/layout/HorizontalMultiLevelHierarchy"/>
    <dgm:cxn modelId="{6E8EC269-B4A7-4C1A-84B9-0207755A2838}" type="presParOf" srcId="{336F9818-BD86-4442-B362-4AADDFC9666A}" destId="{A6DD9423-AF60-448C-A2DC-568DFC02E568}" srcOrd="0" destOrd="0" presId="urn:microsoft.com/office/officeart/2008/layout/HorizontalMultiLevelHierarchy"/>
    <dgm:cxn modelId="{9AF94D90-0BE9-4523-BF56-4179919AE1AF}" type="presParOf" srcId="{A6DD9423-AF60-448C-A2DC-568DFC02E568}" destId="{1B82A78E-FA4C-4056-A4C5-83C2A51CDE59}" srcOrd="0" destOrd="0" presId="urn:microsoft.com/office/officeart/2008/layout/HorizontalMultiLevelHierarchy"/>
    <dgm:cxn modelId="{535DCCDE-F5B4-42D6-AFB3-D33FF5F46444}" type="presParOf" srcId="{336F9818-BD86-4442-B362-4AADDFC9666A}" destId="{2D770482-A2BF-41BE-BDDF-295B6D99D880}" srcOrd="1" destOrd="0" presId="urn:microsoft.com/office/officeart/2008/layout/HorizontalMultiLevelHierarchy"/>
    <dgm:cxn modelId="{A06657F3-4C8F-436B-B400-71AC0E6C073C}" type="presParOf" srcId="{2D770482-A2BF-41BE-BDDF-295B6D99D880}" destId="{2A0D3619-8BFA-413D-8729-0DF176EE05E2}" srcOrd="0" destOrd="0" presId="urn:microsoft.com/office/officeart/2008/layout/HorizontalMultiLevelHierarchy"/>
    <dgm:cxn modelId="{CFE5D841-196D-4420-8792-446AFA500270}" type="presParOf" srcId="{2D770482-A2BF-41BE-BDDF-295B6D99D880}" destId="{69390650-EAFE-44D7-BE0A-E9E4DE434E4D}" srcOrd="1" destOrd="0" presId="urn:microsoft.com/office/officeart/2008/layout/HorizontalMultiLevelHierarchy"/>
    <dgm:cxn modelId="{15E53208-D01C-44C6-BCE6-F46250E8D34B}" type="presParOf" srcId="{4972D490-4A03-4E9D-AF8E-6070044B301A}" destId="{8C9FD8CF-86AF-43FF-90B0-05F13A620075}" srcOrd="2" destOrd="0" presId="urn:microsoft.com/office/officeart/2008/layout/HorizontalMultiLevelHierarchy"/>
    <dgm:cxn modelId="{9257218A-CB6F-4E97-9C4E-82056D40EDC4}" type="presParOf" srcId="{8C9FD8CF-86AF-43FF-90B0-05F13A620075}" destId="{687C3399-BB15-48E1-B535-2CE47D9B4F78}" srcOrd="0" destOrd="0" presId="urn:microsoft.com/office/officeart/2008/layout/HorizontalMultiLevelHierarchy"/>
    <dgm:cxn modelId="{B26EF289-AFDF-41BD-89E9-6F9B2DF13814}" type="presParOf" srcId="{4972D490-4A03-4E9D-AF8E-6070044B301A}" destId="{2DD348B7-67C9-4880-8D77-ED2F69052412}" srcOrd="3" destOrd="0" presId="urn:microsoft.com/office/officeart/2008/layout/HorizontalMultiLevelHierarchy"/>
    <dgm:cxn modelId="{E1D22F7C-ECCB-4E82-ADE6-2145402C1195}" type="presParOf" srcId="{2DD348B7-67C9-4880-8D77-ED2F69052412}" destId="{0E36C356-27D1-4239-962C-3DBC976CC088}" srcOrd="0" destOrd="0" presId="urn:microsoft.com/office/officeart/2008/layout/HorizontalMultiLevelHierarchy"/>
    <dgm:cxn modelId="{12199515-8E3C-492E-BB51-7CF74988702C}" type="presParOf" srcId="{2DD348B7-67C9-4880-8D77-ED2F69052412}" destId="{AAC5F371-B7C0-46A8-8C6D-8DA9CBE52F80}" srcOrd="1" destOrd="0" presId="urn:microsoft.com/office/officeart/2008/layout/HorizontalMultiLevelHierarchy"/>
    <dgm:cxn modelId="{C53BC41A-2C04-4172-AFFB-9AE8F15A4003}" type="presParOf" srcId="{AAC5F371-B7C0-46A8-8C6D-8DA9CBE52F80}" destId="{1B7CD767-E4BE-453D-9FC5-23F23B092459}" srcOrd="0" destOrd="0" presId="urn:microsoft.com/office/officeart/2008/layout/HorizontalMultiLevelHierarchy"/>
    <dgm:cxn modelId="{BA15918F-0FC5-4C48-A4EC-C161D9038F8F}" type="presParOf" srcId="{1B7CD767-E4BE-453D-9FC5-23F23B092459}" destId="{52B82253-B96B-4DAB-89EB-56CF4B871E14}" srcOrd="0" destOrd="0" presId="urn:microsoft.com/office/officeart/2008/layout/HorizontalMultiLevelHierarchy"/>
    <dgm:cxn modelId="{7D184FA4-1E55-4B13-969D-5D7E9FAE6E88}" type="presParOf" srcId="{AAC5F371-B7C0-46A8-8C6D-8DA9CBE52F80}" destId="{E4B8AED7-68F1-4F05-94F9-7E080B1834BA}" srcOrd="1" destOrd="0" presId="urn:microsoft.com/office/officeart/2008/layout/HorizontalMultiLevelHierarchy"/>
    <dgm:cxn modelId="{8798A323-7851-4E43-B894-9094491FA2D4}" type="presParOf" srcId="{E4B8AED7-68F1-4F05-94F9-7E080B1834BA}" destId="{B5F577C9-45F7-4EFC-B0EC-21B3418A5FC6}" srcOrd="0" destOrd="0" presId="urn:microsoft.com/office/officeart/2008/layout/HorizontalMultiLevelHierarchy"/>
    <dgm:cxn modelId="{BAF4FCA8-0EF8-4538-9BA9-9C00FEF5634E}" type="presParOf" srcId="{E4B8AED7-68F1-4F05-94F9-7E080B1834BA}" destId="{E3F212EE-ACE8-42DE-888B-832E0AA149D5}" srcOrd="1" destOrd="0" presId="urn:microsoft.com/office/officeart/2008/layout/HorizontalMultiLevelHierarchy"/>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7CD767-E4BE-453D-9FC5-23F23B092459}">
      <dsp:nvSpPr>
        <dsp:cNvPr id="0" name=""/>
        <dsp:cNvSpPr/>
      </dsp:nvSpPr>
      <dsp:spPr>
        <a:xfrm>
          <a:off x="6572234" y="3034219"/>
          <a:ext cx="780854" cy="91440"/>
        </a:xfrm>
        <a:custGeom>
          <a:avLst/>
          <a:gdLst/>
          <a:ahLst/>
          <a:cxnLst/>
          <a:rect l="0" t="0" r="0" b="0"/>
          <a:pathLst>
            <a:path>
              <a:moveTo>
                <a:pt x="0" y="45720"/>
              </a:moveTo>
              <a:lnTo>
                <a:pt x="780854" y="45720"/>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6943140" y="3060418"/>
        <a:ext cx="39042" cy="39042"/>
      </dsp:txXfrm>
    </dsp:sp>
    <dsp:sp modelId="{8C9FD8CF-86AF-43FF-90B0-05F13A620075}">
      <dsp:nvSpPr>
        <dsp:cNvPr id="0" name=""/>
        <dsp:cNvSpPr/>
      </dsp:nvSpPr>
      <dsp:spPr>
        <a:xfrm>
          <a:off x="2012245" y="1917850"/>
          <a:ext cx="1285685" cy="1162089"/>
        </a:xfrm>
        <a:custGeom>
          <a:avLst/>
          <a:gdLst/>
          <a:ahLst/>
          <a:cxnLst/>
          <a:rect l="0" t="0" r="0" b="0"/>
          <a:pathLst>
            <a:path>
              <a:moveTo>
                <a:pt x="0" y="0"/>
              </a:moveTo>
              <a:lnTo>
                <a:pt x="642842" y="0"/>
              </a:lnTo>
              <a:lnTo>
                <a:pt x="642842" y="1162089"/>
              </a:lnTo>
              <a:lnTo>
                <a:pt x="1285685" y="1162089"/>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2611762" y="2455568"/>
        <a:ext cx="86652" cy="86652"/>
      </dsp:txXfrm>
    </dsp:sp>
    <dsp:sp modelId="{A6DD9423-AF60-448C-A2DC-568DFC02E568}">
      <dsp:nvSpPr>
        <dsp:cNvPr id="0" name=""/>
        <dsp:cNvSpPr/>
      </dsp:nvSpPr>
      <dsp:spPr>
        <a:xfrm>
          <a:off x="6564658" y="746283"/>
          <a:ext cx="791149" cy="91440"/>
        </a:xfrm>
        <a:custGeom>
          <a:avLst/>
          <a:gdLst/>
          <a:ahLst/>
          <a:cxnLst/>
          <a:rect l="0" t="0" r="0" b="0"/>
          <a:pathLst>
            <a:path>
              <a:moveTo>
                <a:pt x="0" y="45720"/>
              </a:moveTo>
              <a:lnTo>
                <a:pt x="395574" y="45720"/>
              </a:lnTo>
              <a:lnTo>
                <a:pt x="395574" y="52962"/>
              </a:lnTo>
              <a:lnTo>
                <a:pt x="791149" y="52962"/>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6940453" y="772224"/>
        <a:ext cx="39559" cy="39559"/>
      </dsp:txXfrm>
    </dsp:sp>
    <dsp:sp modelId="{6599064C-A30A-42B8-8E06-BA3F4C972BFB}">
      <dsp:nvSpPr>
        <dsp:cNvPr id="0" name=""/>
        <dsp:cNvSpPr/>
      </dsp:nvSpPr>
      <dsp:spPr>
        <a:xfrm>
          <a:off x="2012245" y="792003"/>
          <a:ext cx="1326307" cy="1125846"/>
        </a:xfrm>
        <a:custGeom>
          <a:avLst/>
          <a:gdLst/>
          <a:ahLst/>
          <a:cxnLst/>
          <a:rect l="0" t="0" r="0" b="0"/>
          <a:pathLst>
            <a:path>
              <a:moveTo>
                <a:pt x="0" y="1125846"/>
              </a:moveTo>
              <a:lnTo>
                <a:pt x="663153" y="1125846"/>
              </a:lnTo>
              <a:lnTo>
                <a:pt x="663153" y="0"/>
              </a:lnTo>
              <a:lnTo>
                <a:pt x="1326307"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GB" sz="600" kern="1200"/>
        </a:p>
      </dsp:txBody>
      <dsp:txXfrm>
        <a:off x="2631906" y="1311434"/>
        <a:ext cx="86985" cy="86985"/>
      </dsp:txXfrm>
    </dsp:sp>
    <dsp:sp modelId="{18292EB5-F17F-45AD-8F15-8C5EE1D6EFA4}">
      <dsp:nvSpPr>
        <dsp:cNvPr id="0" name=""/>
        <dsp:cNvSpPr/>
      </dsp:nvSpPr>
      <dsp:spPr>
        <a:xfrm>
          <a:off x="-248245" y="1442985"/>
          <a:ext cx="3571253" cy="949729"/>
        </a:xfrm>
        <a:prstGeom prst="rect">
          <a:avLst/>
        </a:prstGeom>
        <a:solidFill>
          <a:schemeClr val="accent1">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zh-CN" sz="2500" kern="1200" dirty="0"/>
            <a:t>语言机能</a:t>
          </a:r>
          <a:r>
            <a:rPr lang="en-GB" altLang="zh-CN" sz="2500" kern="1200" dirty="0"/>
            <a:t>                                           </a:t>
          </a:r>
          <a:r>
            <a:rPr lang="zh-CN" sz="2500" kern="1200" dirty="0"/>
            <a:t>（</a:t>
          </a:r>
          <a:r>
            <a:rPr lang="en-US" sz="2500" kern="1200" dirty="0"/>
            <a:t>FL: faculty of language</a:t>
          </a:r>
          <a:r>
            <a:rPr lang="zh-CN" sz="2500" kern="1200" dirty="0"/>
            <a:t>）</a:t>
          </a:r>
          <a:endParaRPr lang="en-GB" sz="2500" kern="1200" dirty="0"/>
        </a:p>
      </dsp:txBody>
      <dsp:txXfrm>
        <a:off x="-248245" y="1442985"/>
        <a:ext cx="3571253" cy="949729"/>
      </dsp:txXfrm>
    </dsp:sp>
    <dsp:sp modelId="{D7ED4FBA-371D-4B33-B612-DD9970D3EC9D}">
      <dsp:nvSpPr>
        <dsp:cNvPr id="0" name=""/>
        <dsp:cNvSpPr/>
      </dsp:nvSpPr>
      <dsp:spPr>
        <a:xfrm>
          <a:off x="3338553" y="0"/>
          <a:ext cx="3226105" cy="1584007"/>
        </a:xfrm>
        <a:prstGeom prst="rect">
          <a:avLst/>
        </a:prstGeom>
        <a:solidFill>
          <a:schemeClr val="accent1">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广义的语言机能（</a:t>
          </a:r>
          <a:r>
            <a:rPr lang="en-GB" sz="2000" kern="1200" dirty="0"/>
            <a:t>FLB: faculty of language in the broad sense）</a:t>
          </a:r>
        </a:p>
      </dsp:txBody>
      <dsp:txXfrm>
        <a:off x="3338553" y="0"/>
        <a:ext cx="3226105" cy="1584007"/>
      </dsp:txXfrm>
    </dsp:sp>
    <dsp:sp modelId="{2A0D3619-8BFA-413D-8729-0DF176EE05E2}">
      <dsp:nvSpPr>
        <dsp:cNvPr id="0" name=""/>
        <dsp:cNvSpPr/>
      </dsp:nvSpPr>
      <dsp:spPr>
        <a:xfrm>
          <a:off x="7355807" y="415579"/>
          <a:ext cx="2516855" cy="767334"/>
        </a:xfrm>
        <a:prstGeom prst="rect">
          <a:avLst/>
        </a:prstGeom>
        <a:solidFill>
          <a:schemeClr val="accent1">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sz="2000" kern="1200" dirty="0"/>
            <a:t>人类和动物所共有</a:t>
          </a:r>
          <a:endParaRPr lang="en-GB" sz="2000" kern="1200" dirty="0"/>
        </a:p>
      </dsp:txBody>
      <dsp:txXfrm>
        <a:off x="7355807" y="415579"/>
        <a:ext cx="2516855" cy="767334"/>
      </dsp:txXfrm>
    </dsp:sp>
    <dsp:sp modelId="{0E36C356-27D1-4239-962C-3DBC976CC088}">
      <dsp:nvSpPr>
        <dsp:cNvPr id="0" name=""/>
        <dsp:cNvSpPr/>
      </dsp:nvSpPr>
      <dsp:spPr>
        <a:xfrm>
          <a:off x="3297930" y="2372358"/>
          <a:ext cx="3274303" cy="1415163"/>
        </a:xfrm>
        <a:prstGeom prst="rect">
          <a:avLst/>
        </a:prstGeom>
        <a:solidFill>
          <a:schemeClr val="accent1">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狭义的语言机能（</a:t>
          </a:r>
          <a:r>
            <a:rPr lang="en-GB" sz="2000" kern="1200" dirty="0"/>
            <a:t>FLN: faculty of language in the narrow sense）</a:t>
          </a:r>
        </a:p>
      </dsp:txBody>
      <dsp:txXfrm>
        <a:off x="3297930" y="2372358"/>
        <a:ext cx="3274303" cy="1415163"/>
      </dsp:txXfrm>
    </dsp:sp>
    <dsp:sp modelId="{B5F577C9-45F7-4EFC-B0EC-21B3418A5FC6}">
      <dsp:nvSpPr>
        <dsp:cNvPr id="0" name=""/>
        <dsp:cNvSpPr/>
      </dsp:nvSpPr>
      <dsp:spPr>
        <a:xfrm>
          <a:off x="7353088" y="2696272"/>
          <a:ext cx="2516855" cy="767334"/>
        </a:xfrm>
        <a:prstGeom prst="rect">
          <a:avLst/>
        </a:prstGeom>
        <a:solidFill>
          <a:schemeClr val="accent1">
            <a:hueOff val="0"/>
            <a:satOff val="0"/>
            <a:lumOff val="0"/>
            <a:alphaOff val="0"/>
          </a:schemeClr>
        </a:solidFill>
        <a:ln w="5397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sz="2000" kern="1200" dirty="0"/>
            <a:t>人类所特有</a:t>
          </a:r>
          <a:r>
            <a:rPr lang="zh-CN" altLang="en-US" sz="2000" kern="1200" dirty="0"/>
            <a:t>的 </a:t>
          </a:r>
          <a:r>
            <a:rPr lang="en-US" altLang="zh-CN" sz="2000" kern="1200" dirty="0"/>
            <a:t>——      </a:t>
          </a:r>
          <a:r>
            <a:rPr lang="zh-CN" altLang="en-US" sz="2000" kern="1200" dirty="0"/>
            <a:t>唯递归性</a:t>
          </a:r>
          <a:endParaRPr lang="en-GB" sz="2000" kern="1200" dirty="0"/>
        </a:p>
      </dsp:txBody>
      <dsp:txXfrm>
        <a:off x="7353088" y="2696272"/>
        <a:ext cx="2516855" cy="76733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2021/12/22</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69021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2021/12/22</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2021/12/22</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2021/12/22</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2021/12/22</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10" Type="http://schemas.openxmlformats.org/officeDocument/2006/relationships/image" Target="../media/image9.webp"/><Relationship Id="rId4" Type="http://schemas.openxmlformats.org/officeDocument/2006/relationships/image" Target="../media/image3.svg"/><Relationship Id="rId9" Type="http://schemas.openxmlformats.org/officeDocument/2006/relationships/image" Target="../media/image8.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0.pn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1.sv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33. </a:t>
            </a:r>
            <a:r>
              <a:rPr lang="zh-CN" altLang="en-US" u="sng" dirty="0">
                <a:latin typeface="Microsoft YaHei UI" panose="020B0503020204020204" pitchFamily="34" charset="-122"/>
                <a:ea typeface="Microsoft YaHei UI" panose="020B0503020204020204" pitchFamily="34" charset="-122"/>
              </a:rPr>
              <a:t>奇特的动物语言</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660400" y="244867"/>
            <a:ext cx="11033760" cy="1356360"/>
          </a:xfrm>
        </p:spPr>
        <p:txBody>
          <a:bodyPr rtlCol="0"/>
          <a:lstStyle/>
          <a:p>
            <a:pPr rtl="0"/>
            <a:r>
              <a:rPr lang="en-US" altLang="zh-CN" dirty="0"/>
              <a:t>33.6</a:t>
            </a:r>
            <a:r>
              <a:rPr lang="zh-CN" altLang="en-US" dirty="0"/>
              <a:t> 现在的哪些外语教学规律对教动物学习语言是有效的？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60400" y="1824747"/>
            <a:ext cx="10637520" cy="4891013"/>
          </a:xfrm>
        </p:spPr>
        <p:txBody>
          <a:bodyPr>
            <a:noAutofit/>
          </a:bodyPr>
          <a:lstStyle/>
          <a:p>
            <a:pPr algn="just">
              <a:lnSpc>
                <a:spcPct val="150000"/>
              </a:lnSpc>
              <a:spcBef>
                <a:spcPts val="0"/>
              </a:spcBef>
            </a:pPr>
            <a:r>
              <a:rPr lang="zh-CN" altLang="en-US" sz="2400" dirty="0"/>
              <a:t>动物的语言学习和人类语言学习极为相似，相似点集中体现在训练一词上。</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行为主义将语言学习理解为一种行为习惯的养成，主要步骤是模仿、练习、强化及习惯形成。</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建立刺激与反应之间的联结</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外部环境中的语言输入和强化的不间断练习至关重要</a:t>
            </a:r>
            <a:endParaRPr lang="en-GB" altLang="zh-CN" sz="2400" dirty="0"/>
          </a:p>
        </p:txBody>
      </p:sp>
    </p:spTree>
    <p:extLst>
      <p:ext uri="{BB962C8B-B14F-4D97-AF65-F5344CB8AC3E}">
        <p14:creationId xmlns:p14="http://schemas.microsoft.com/office/powerpoint/2010/main" val="2846302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33.7</a:t>
            </a:r>
            <a:r>
              <a:rPr lang="zh-CN" altLang="en-US" dirty="0"/>
              <a:t> 人类语言有哪些识别性特征？</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995759" y="1284754"/>
            <a:ext cx="10443888" cy="5132314"/>
          </a:xfrm>
        </p:spPr>
        <p:txBody>
          <a:bodyPr>
            <a:noAutofit/>
          </a:bodyPr>
          <a:lstStyle/>
          <a:p>
            <a:pPr marL="45720" indent="0" algn="just">
              <a:lnSpc>
                <a:spcPct val="150000"/>
              </a:lnSpc>
              <a:spcBef>
                <a:spcPts val="0"/>
              </a:spcBef>
              <a:buNone/>
            </a:pPr>
            <a:r>
              <a:rPr lang="zh-CN" altLang="en-US" sz="2400" dirty="0"/>
              <a:t>识别性特征（</a:t>
            </a:r>
            <a:r>
              <a:rPr lang="en-US" altLang="zh-CN" sz="2400" dirty="0"/>
              <a:t>design features</a:t>
            </a:r>
            <a:r>
              <a:rPr lang="zh-CN" altLang="en-US" sz="2400" dirty="0"/>
              <a:t>）是指人类语言区别于动物语言的规定性特征，通过语言的识别性特征可以看出人类语言与动物语言的本质区别。</a:t>
            </a:r>
            <a:endParaRPr lang="en-GB" altLang="zh-CN" sz="2400" dirty="0"/>
          </a:p>
          <a:p>
            <a:pPr marL="45720" indent="0" algn="just">
              <a:lnSpc>
                <a:spcPct val="150000"/>
              </a:lnSpc>
              <a:spcBef>
                <a:spcPts val="0"/>
              </a:spcBef>
              <a:buNone/>
            </a:pPr>
            <a:endParaRPr lang="en-GB" altLang="zh-CN" sz="2400" dirty="0"/>
          </a:p>
          <a:p>
            <a:pPr algn="just">
              <a:lnSpc>
                <a:spcPct val="150000"/>
              </a:lnSpc>
              <a:spcBef>
                <a:spcPts val="0"/>
              </a:spcBef>
              <a:buFont typeface="Wingdings" panose="05000000000000000000" pitchFamily="2" charset="2"/>
              <a:buChar char="Ø"/>
            </a:pPr>
            <a:r>
              <a:rPr lang="zh-CN" altLang="en-US" sz="2400" dirty="0"/>
              <a:t> 任意性（</a:t>
            </a:r>
            <a:r>
              <a:rPr lang="en-GB" sz="2400" dirty="0"/>
              <a:t>arbitrariness）</a:t>
            </a:r>
          </a:p>
          <a:p>
            <a:pPr algn="just">
              <a:lnSpc>
                <a:spcPct val="150000"/>
              </a:lnSpc>
              <a:spcBef>
                <a:spcPts val="0"/>
              </a:spcBef>
              <a:buFont typeface="Wingdings" panose="05000000000000000000" pitchFamily="2" charset="2"/>
              <a:buChar char="Ø"/>
            </a:pPr>
            <a:r>
              <a:rPr lang="zh-CN" altLang="en-US" sz="2400" dirty="0"/>
              <a:t> 能产性（</a:t>
            </a:r>
            <a:r>
              <a:rPr lang="en-GB" sz="2400" dirty="0"/>
              <a:t>productivity）</a:t>
            </a:r>
          </a:p>
          <a:p>
            <a:pPr algn="just">
              <a:lnSpc>
                <a:spcPct val="150000"/>
              </a:lnSpc>
              <a:spcBef>
                <a:spcPts val="0"/>
              </a:spcBef>
              <a:buFont typeface="Wingdings" panose="05000000000000000000" pitchFamily="2" charset="2"/>
              <a:buChar char="Ø"/>
            </a:pPr>
            <a:r>
              <a:rPr lang="zh-CN" altLang="en-US" sz="2400" dirty="0"/>
              <a:t> 二重性（</a:t>
            </a:r>
            <a:r>
              <a:rPr lang="en-GB" sz="2400" dirty="0"/>
              <a:t>duality）</a:t>
            </a:r>
          </a:p>
          <a:p>
            <a:pPr algn="just">
              <a:lnSpc>
                <a:spcPct val="150000"/>
              </a:lnSpc>
              <a:spcBef>
                <a:spcPts val="0"/>
              </a:spcBef>
              <a:buFont typeface="Wingdings" panose="05000000000000000000" pitchFamily="2" charset="2"/>
              <a:buChar char="Ø"/>
            </a:pPr>
            <a:r>
              <a:rPr lang="zh-CN" altLang="en-US" sz="2400" dirty="0"/>
              <a:t> 不在场性（</a:t>
            </a:r>
            <a:r>
              <a:rPr lang="en-GB" sz="2400" dirty="0"/>
              <a:t>displacement）</a:t>
            </a:r>
          </a:p>
          <a:p>
            <a:pPr algn="just">
              <a:lnSpc>
                <a:spcPct val="150000"/>
              </a:lnSpc>
              <a:spcBef>
                <a:spcPts val="0"/>
              </a:spcBef>
              <a:buFont typeface="Wingdings" panose="05000000000000000000" pitchFamily="2" charset="2"/>
              <a:buChar char="Ø"/>
            </a:pPr>
            <a:r>
              <a:rPr lang="zh-CN" altLang="en-US" sz="2400" dirty="0"/>
              <a:t> 文化传承性（</a:t>
            </a:r>
            <a:r>
              <a:rPr lang="en-GB" sz="2400" dirty="0"/>
              <a:t>cultural transmission）</a:t>
            </a:r>
          </a:p>
        </p:txBody>
      </p:sp>
    </p:spTree>
    <p:extLst>
      <p:ext uri="{BB962C8B-B14F-4D97-AF65-F5344CB8AC3E}">
        <p14:creationId xmlns:p14="http://schemas.microsoft.com/office/powerpoint/2010/main" val="458723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33.8</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动物语言与人类语言存在着很大的差异，人类语言有其识别性特征，即任意性、能产性、二重性、不在场性和文化传承性，这些都是动物语言所不具有的。</a:t>
            </a:r>
            <a:endParaRPr lang="en-GB" altLang="zh-CN" sz="2400" dirty="0"/>
          </a:p>
          <a:p>
            <a:pPr marL="45720" indent="720000" algn="just">
              <a:lnSpc>
                <a:spcPct val="150000"/>
              </a:lnSpc>
              <a:spcBef>
                <a:spcPts val="0"/>
              </a:spcBef>
              <a:buNone/>
            </a:pPr>
            <a:r>
              <a:rPr lang="zh-CN" altLang="en-US" sz="2400" dirty="0"/>
              <a:t>动物语言与人类语言有着共同的生物基础和发生的共同功能驱动，即广义的语言机能和告知的功能驱动。在语言学习上，动物的语言学习和人类的语言学习都可以从行为主义得到解释和启发。</a:t>
            </a:r>
            <a:endParaRPr lang="en-GB" altLang="zh-CN" sz="2400" dirty="0"/>
          </a:p>
          <a:p>
            <a:pPr marL="45720" indent="720000" algn="just">
              <a:lnSpc>
                <a:spcPct val="150000"/>
              </a:lnSpc>
              <a:spcBef>
                <a:spcPts val="0"/>
              </a:spcBef>
              <a:buNone/>
            </a:pPr>
            <a:r>
              <a:rPr lang="zh-CN" altLang="en-US" sz="2400" dirty="0"/>
              <a:t>语言的唯递归性问题仍然有赖于广泛的实验研究发现，这也是动物语言研究的重要方向。</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298824270"/>
              </p:ext>
            </p:extLst>
          </p:nvPr>
        </p:nvGraphicFramePr>
        <p:xfrm>
          <a:off x="1159668" y="1601227"/>
          <a:ext cx="9875520" cy="4435869"/>
        </p:xfrm>
        <a:graphic>
          <a:graphicData uri="http://schemas.openxmlformats.org/drawingml/2006/table">
            <a:tbl>
              <a:tblPr firstRow="1" bandRow="1">
                <a:tableStyleId>{5C22544A-7EE6-4342-B048-85BDC9FD1C3A}</a:tableStyleId>
              </a:tblPr>
              <a:tblGrid>
                <a:gridCol w="9875520">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动物的语言系统具有哪些特征？</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动物语言与人类语言有什么共同规律？</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人类语言是否从动物语言进化而来？</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现在的哪些外语教学规律对教动物学习语言是有效的？</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人类语言有哪些识别性特征？</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33.8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33.1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pic>
        <p:nvPicPr>
          <p:cNvPr id="4" name="内容占位符 3">
            <a:extLst>
              <a:ext uri="{FF2B5EF4-FFF2-40B4-BE49-F238E27FC236}">
                <a16:creationId xmlns:a16="http://schemas.microsoft.com/office/drawing/2014/main" id="{4A15BC2F-CAEA-4BC6-A5FE-8DD6F5668826}"/>
              </a:ext>
            </a:extLst>
          </p:cNvPr>
          <p:cNvPicPr>
            <a:picLocks noGrp="1" noChangeAspect="1"/>
          </p:cNvPicPr>
          <p:nvPr>
            <p:ph idx="1"/>
          </p:nvPr>
        </p:nvPicPr>
        <p:blipFill>
          <a:blip r:embed="rId5"/>
          <a:stretch>
            <a:fillRect/>
          </a:stretch>
        </p:blipFill>
        <p:spPr>
          <a:xfrm>
            <a:off x="346647" y="1489467"/>
            <a:ext cx="3121152" cy="2100072"/>
          </a:xfrm>
        </p:spPr>
      </p:pic>
      <p:pic>
        <p:nvPicPr>
          <p:cNvPr id="7" name="图片 6">
            <a:extLst>
              <a:ext uri="{FF2B5EF4-FFF2-40B4-BE49-F238E27FC236}">
                <a16:creationId xmlns:a16="http://schemas.microsoft.com/office/drawing/2014/main" id="{9B9A8728-284F-42F4-A464-17CAA9183154}"/>
              </a:ext>
            </a:extLst>
          </p:cNvPr>
          <p:cNvPicPr>
            <a:picLocks noChangeAspect="1"/>
          </p:cNvPicPr>
          <p:nvPr/>
        </p:nvPicPr>
        <p:blipFill>
          <a:blip r:embed="rId6"/>
          <a:stretch>
            <a:fillRect/>
          </a:stretch>
        </p:blipFill>
        <p:spPr>
          <a:xfrm>
            <a:off x="4217918" y="1282295"/>
            <a:ext cx="4157580" cy="2685104"/>
          </a:xfrm>
          <a:prstGeom prst="rect">
            <a:avLst/>
          </a:prstGeom>
        </p:spPr>
      </p:pic>
      <p:pic>
        <p:nvPicPr>
          <p:cNvPr id="10" name="图片 9">
            <a:extLst>
              <a:ext uri="{FF2B5EF4-FFF2-40B4-BE49-F238E27FC236}">
                <a16:creationId xmlns:a16="http://schemas.microsoft.com/office/drawing/2014/main" id="{F7390791-76B5-4A89-BC78-4AF460F46517}"/>
              </a:ext>
            </a:extLst>
          </p:cNvPr>
          <p:cNvPicPr>
            <a:picLocks noChangeAspect="1"/>
          </p:cNvPicPr>
          <p:nvPr/>
        </p:nvPicPr>
        <p:blipFill>
          <a:blip r:embed="rId7"/>
          <a:stretch>
            <a:fillRect/>
          </a:stretch>
        </p:blipFill>
        <p:spPr>
          <a:xfrm>
            <a:off x="8839258" y="533400"/>
            <a:ext cx="2513272" cy="3056139"/>
          </a:xfrm>
          <a:prstGeom prst="rect">
            <a:avLst/>
          </a:prstGeom>
        </p:spPr>
      </p:pic>
      <p:pic>
        <p:nvPicPr>
          <p:cNvPr id="12" name="图片 11">
            <a:extLst>
              <a:ext uri="{FF2B5EF4-FFF2-40B4-BE49-F238E27FC236}">
                <a16:creationId xmlns:a16="http://schemas.microsoft.com/office/drawing/2014/main" id="{63F4D9DF-E693-42A8-8607-22B04AD0FF23}"/>
              </a:ext>
            </a:extLst>
          </p:cNvPr>
          <p:cNvPicPr>
            <a:picLocks noChangeAspect="1"/>
          </p:cNvPicPr>
          <p:nvPr/>
        </p:nvPicPr>
        <p:blipFill>
          <a:blip r:embed="rId8"/>
          <a:stretch>
            <a:fillRect/>
          </a:stretch>
        </p:blipFill>
        <p:spPr>
          <a:xfrm>
            <a:off x="346647" y="3803452"/>
            <a:ext cx="3505468" cy="2606630"/>
          </a:xfrm>
          <a:prstGeom prst="rect">
            <a:avLst/>
          </a:prstGeom>
        </p:spPr>
      </p:pic>
      <p:pic>
        <p:nvPicPr>
          <p:cNvPr id="14" name="图片 13">
            <a:extLst>
              <a:ext uri="{FF2B5EF4-FFF2-40B4-BE49-F238E27FC236}">
                <a16:creationId xmlns:a16="http://schemas.microsoft.com/office/drawing/2014/main" id="{5C957256-E14A-4A80-96D4-9112EB8C1245}"/>
              </a:ext>
            </a:extLst>
          </p:cNvPr>
          <p:cNvPicPr>
            <a:picLocks noChangeAspect="1"/>
          </p:cNvPicPr>
          <p:nvPr/>
        </p:nvPicPr>
        <p:blipFill>
          <a:blip r:embed="rId9"/>
          <a:stretch>
            <a:fillRect/>
          </a:stretch>
        </p:blipFill>
        <p:spPr>
          <a:xfrm>
            <a:off x="4736745" y="4018193"/>
            <a:ext cx="2718509" cy="2594940"/>
          </a:xfrm>
          <a:prstGeom prst="rect">
            <a:avLst/>
          </a:prstGeom>
        </p:spPr>
      </p:pic>
      <p:pic>
        <p:nvPicPr>
          <p:cNvPr id="16" name="图片 15">
            <a:extLst>
              <a:ext uri="{FF2B5EF4-FFF2-40B4-BE49-F238E27FC236}">
                <a16:creationId xmlns:a16="http://schemas.microsoft.com/office/drawing/2014/main" id="{26F40AAC-9315-436C-94C3-FD9910E2CA2A}"/>
              </a:ext>
            </a:extLst>
          </p:cNvPr>
          <p:cNvPicPr>
            <a:picLocks noChangeAspect="1"/>
          </p:cNvPicPr>
          <p:nvPr/>
        </p:nvPicPr>
        <p:blipFill>
          <a:blip r:embed="rId10"/>
          <a:stretch>
            <a:fillRect/>
          </a:stretch>
        </p:blipFill>
        <p:spPr>
          <a:xfrm>
            <a:off x="7819760" y="4071162"/>
            <a:ext cx="3737240" cy="2489002"/>
          </a:xfrm>
          <a:prstGeom prst="rect">
            <a:avLst/>
          </a:prstGeom>
        </p:spPr>
      </p:pic>
    </p:spTree>
    <p:extLst>
      <p:ext uri="{BB962C8B-B14F-4D97-AF65-F5344CB8AC3E}">
        <p14:creationId xmlns:p14="http://schemas.microsoft.com/office/powerpoint/2010/main" val="31404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33.2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690880" y="1462013"/>
            <a:ext cx="11074400" cy="5151120"/>
          </a:xfrm>
        </p:spPr>
        <p:txBody>
          <a:bodyPr>
            <a:normAutofit/>
          </a:bodyPr>
          <a:lstStyle/>
          <a:p>
            <a:pPr marL="502920" indent="-457200" algn="just">
              <a:lnSpc>
                <a:spcPct val="110000"/>
              </a:lnSpc>
              <a:spcBef>
                <a:spcPts val="0"/>
              </a:spcBef>
              <a:buFont typeface="+mj-lt"/>
              <a:buAutoNum type="arabicParenR"/>
            </a:pPr>
            <a:r>
              <a:rPr lang="zh-CN" altLang="en-US" sz="2800" dirty="0"/>
              <a:t>动物的语言系统有哪些特征？</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动物语言与人类语言有哪些共同之处？</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人类语言是否是从动物语言进化而来的？</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动物语言的学习如何发生乃至人类语言教学规律哪些对教动物语言是有效的？</a:t>
            </a:r>
            <a:endParaRPr lang="en-GB" altLang="zh-CN" sz="2800" dirty="0"/>
          </a:p>
          <a:p>
            <a:pPr marL="502920" indent="-457200" algn="just">
              <a:lnSpc>
                <a:spcPct val="110000"/>
              </a:lnSpc>
              <a:spcBef>
                <a:spcPts val="0"/>
              </a:spcBef>
              <a:buFont typeface="+mj-lt"/>
              <a:buAutoNum type="arabicParenR"/>
            </a:pPr>
            <a:endParaRPr lang="en-GB" altLang="zh-CN" sz="2800" dirty="0"/>
          </a:p>
          <a:p>
            <a:pPr marL="502920" indent="-457200" algn="just">
              <a:lnSpc>
                <a:spcPct val="110000"/>
              </a:lnSpc>
              <a:spcBef>
                <a:spcPts val="0"/>
              </a:spcBef>
              <a:buFont typeface="+mj-lt"/>
              <a:buAutoNum type="arabicParenR"/>
            </a:pPr>
            <a:r>
              <a:rPr lang="zh-CN" altLang="en-US" sz="2800" dirty="0"/>
              <a:t>人类语言有哪些识别性特征（</a:t>
            </a:r>
            <a:r>
              <a:rPr lang="en-GB" sz="2800" dirty="0"/>
              <a:t>design features）？</a:t>
            </a:r>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33.3</a:t>
            </a:r>
            <a:r>
              <a:rPr lang="zh-CN" altLang="en-US" dirty="0"/>
              <a:t> 动物的语言系统具有哪些特征？</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5209"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493520"/>
            <a:ext cx="10688320" cy="4862587"/>
          </a:xfrm>
        </p:spPr>
        <p:txBody>
          <a:bodyPr>
            <a:noAutofit/>
          </a:bodyPr>
          <a:lstStyle/>
          <a:p>
            <a:pPr algn="just">
              <a:lnSpc>
                <a:spcPct val="150000"/>
              </a:lnSpc>
              <a:spcBef>
                <a:spcPts val="0"/>
              </a:spcBef>
            </a:pPr>
            <a:r>
              <a:rPr lang="zh-CN" altLang="en-US" sz="2400" dirty="0"/>
              <a:t>动物语言系统具有多样性</a:t>
            </a:r>
            <a:endParaRPr lang="en-GB" altLang="zh-CN" sz="2400" dirty="0"/>
          </a:p>
          <a:p>
            <a:pPr marL="45720" indent="360000" algn="just">
              <a:lnSpc>
                <a:spcPct val="150000"/>
              </a:lnSpc>
              <a:spcBef>
                <a:spcPts val="0"/>
              </a:spcBef>
              <a:buNone/>
            </a:pPr>
            <a:r>
              <a:rPr lang="zh-CN" altLang="en-US" sz="2400" dirty="0"/>
              <a:t>动物语言所选择的媒介，也是根据其自身特点进行选择。生物的种类不同，发音的器官也就不同，声音代表的意义就不一样了。</a:t>
            </a:r>
            <a:endParaRPr lang="en-GB" altLang="zh-CN" sz="2400" dirty="0"/>
          </a:p>
          <a:p>
            <a:pPr algn="just">
              <a:lnSpc>
                <a:spcPct val="150000"/>
              </a:lnSpc>
              <a:spcBef>
                <a:spcPts val="0"/>
              </a:spcBef>
            </a:pPr>
            <a:r>
              <a:rPr lang="zh-CN" altLang="en-US" sz="2400" dirty="0"/>
              <a:t>动物语言具有零散性</a:t>
            </a:r>
            <a:endParaRPr lang="en-GB" altLang="zh-CN" sz="2400" dirty="0"/>
          </a:p>
          <a:p>
            <a:pPr marL="45720" indent="360000" algn="just">
              <a:lnSpc>
                <a:spcPct val="150000"/>
              </a:lnSpc>
              <a:spcBef>
                <a:spcPts val="0"/>
              </a:spcBef>
              <a:buNone/>
            </a:pPr>
            <a:r>
              <a:rPr lang="zh-CN" altLang="en-US" sz="2400" dirty="0"/>
              <a:t>所谓零散性，简单的来说就是不成体系、没有规律。</a:t>
            </a:r>
            <a:endParaRPr lang="en-GB" altLang="zh-CN" sz="2400" dirty="0"/>
          </a:p>
          <a:p>
            <a:pPr algn="just">
              <a:lnSpc>
                <a:spcPct val="150000"/>
              </a:lnSpc>
              <a:spcBef>
                <a:spcPts val="0"/>
              </a:spcBef>
            </a:pPr>
            <a:r>
              <a:rPr lang="zh-CN" altLang="en-US" sz="2400" dirty="0"/>
              <a:t>动物语言的有限性</a:t>
            </a:r>
            <a:endParaRPr lang="en-GB" altLang="zh-CN" sz="2400" dirty="0"/>
          </a:p>
          <a:p>
            <a:pPr marL="45720" indent="360000" algn="just">
              <a:lnSpc>
                <a:spcPct val="150000"/>
              </a:lnSpc>
              <a:spcBef>
                <a:spcPts val="0"/>
              </a:spcBef>
              <a:buNone/>
            </a:pPr>
            <a:r>
              <a:rPr lang="zh-CN" altLang="en-US" sz="2400" dirty="0"/>
              <a:t>动物语言却缺乏或者说是很少有这样的内部规则，使得动物的语言十分的单一，不能够通过元素的重组而表达更多层次的信息。</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762514" y="244867"/>
            <a:ext cx="9875520" cy="1356360"/>
          </a:xfrm>
        </p:spPr>
        <p:txBody>
          <a:bodyPr rtlCol="0"/>
          <a:lstStyle/>
          <a:p>
            <a:pPr rtl="0"/>
            <a:r>
              <a:rPr lang="en-GB" altLang="zh-CN" dirty="0"/>
              <a:t>33.4</a:t>
            </a:r>
            <a:r>
              <a:rPr lang="zh-CN" altLang="en-US" dirty="0"/>
              <a:t> 动物语言与人类语言的共同规律</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8034" y="465847"/>
            <a:ext cx="914400" cy="914400"/>
          </a:xfrm>
          <a:prstGeom prst="rect">
            <a:avLst/>
          </a:prstGeom>
        </p:spPr>
      </p:pic>
      <p:graphicFrame>
        <p:nvGraphicFramePr>
          <p:cNvPr id="8" name="内容占位符 7">
            <a:extLst>
              <a:ext uri="{FF2B5EF4-FFF2-40B4-BE49-F238E27FC236}">
                <a16:creationId xmlns:a16="http://schemas.microsoft.com/office/drawing/2014/main" id="{6E48C9D1-6D0B-48CC-BDB1-36A130C9DAB4}"/>
              </a:ext>
            </a:extLst>
          </p:cNvPr>
          <p:cNvGraphicFramePr>
            <a:graphicFrameLocks noGrp="1"/>
          </p:cNvGraphicFramePr>
          <p:nvPr>
            <p:ph idx="1"/>
            <p:extLst>
              <p:ext uri="{D42A27DB-BD31-4B8C-83A1-F6EECF244321}">
                <p14:modId xmlns:p14="http://schemas.microsoft.com/office/powerpoint/2010/main" val="631982135"/>
              </p:ext>
            </p:extLst>
          </p:nvPr>
        </p:nvGraphicFramePr>
        <p:xfrm>
          <a:off x="1010920" y="1965960"/>
          <a:ext cx="9872663" cy="4038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33.4 </a:t>
            </a:r>
            <a:r>
              <a:rPr lang="zh-CN" altLang="en-US" dirty="0"/>
              <a:t>动物语言与人类语言的共同规律</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12972"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2400" dirty="0"/>
              <a:t>动物语言与人类语言的发生受共同的功能驱动。</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任何具有告知功能且能在两体间进行信息交换的媒体与介质都可以成为语言。</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告知分为四种类型：要求、命令、禁止，内心感受，询问，陈述。</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无论是动物语言还是人类语言均受告知功能的驱动而发生，所不同的只在于这两种语言所偏重的告知类型不同。</a:t>
            </a: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812800" y="244867"/>
            <a:ext cx="9875520" cy="1356360"/>
          </a:xfrm>
        </p:spPr>
        <p:txBody>
          <a:bodyPr rtlCol="0"/>
          <a:lstStyle/>
          <a:p>
            <a:pPr rtl="0"/>
            <a:r>
              <a:rPr lang="en-US" altLang="zh-CN" dirty="0"/>
              <a:t>33.5</a:t>
            </a:r>
            <a:r>
              <a:rPr lang="zh-CN" altLang="en-US" dirty="0"/>
              <a:t> 人类语言是否从动物语言进化而来？</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22000" y="464406"/>
            <a:ext cx="914400" cy="914400"/>
          </a:xfrm>
          <a:prstGeom prst="rect">
            <a:avLst/>
          </a:prstGeom>
        </p:spPr>
      </p:pic>
      <p:graphicFrame>
        <p:nvGraphicFramePr>
          <p:cNvPr id="7" name="内容占位符 3">
            <a:extLst>
              <a:ext uri="{FF2B5EF4-FFF2-40B4-BE49-F238E27FC236}">
                <a16:creationId xmlns:a16="http://schemas.microsoft.com/office/drawing/2014/main" id="{0E9E22FF-0F8D-4C68-91D8-F2A9D1F8CD6F}"/>
              </a:ext>
            </a:extLst>
          </p:cNvPr>
          <p:cNvGraphicFramePr>
            <a:graphicFrameLocks/>
          </p:cNvGraphicFramePr>
          <p:nvPr>
            <p:extLst>
              <p:ext uri="{D42A27DB-BD31-4B8C-83A1-F6EECF244321}">
                <p14:modId xmlns:p14="http://schemas.microsoft.com/office/powerpoint/2010/main" val="2085741065"/>
              </p:ext>
            </p:extLst>
          </p:nvPr>
        </p:nvGraphicFramePr>
        <p:xfrm>
          <a:off x="1005840" y="1401666"/>
          <a:ext cx="10373360" cy="4625754"/>
        </p:xfrm>
        <a:graphic>
          <a:graphicData uri="http://schemas.openxmlformats.org/drawingml/2006/table">
            <a:tbl>
              <a:tblPr firstRow="1" bandRow="1">
                <a:tableStyleId>{5C22544A-7EE6-4342-B048-85BDC9FD1C3A}</a:tableStyleId>
              </a:tblPr>
              <a:tblGrid>
                <a:gridCol w="4930474">
                  <a:extLst>
                    <a:ext uri="{9D8B030D-6E8A-4147-A177-3AD203B41FA5}">
                      <a16:colId xmlns:a16="http://schemas.microsoft.com/office/drawing/2014/main" val="743422230"/>
                    </a:ext>
                  </a:extLst>
                </a:gridCol>
                <a:gridCol w="5442886">
                  <a:extLst>
                    <a:ext uri="{9D8B030D-6E8A-4147-A177-3AD203B41FA5}">
                      <a16:colId xmlns:a16="http://schemas.microsoft.com/office/drawing/2014/main" val="777156215"/>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传统的达尔文语言进化观</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乔姆斯基语言突现进化观</a:t>
                      </a:r>
                      <a:r>
                        <a:rPr lang="en-GB"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en-US" sz="1800" b="1" kern="1200" dirty="0">
                          <a:solidFill>
                            <a:schemeClr val="lt1"/>
                          </a:solidFill>
                          <a:effectLst/>
                          <a:latin typeface="+mn-lt"/>
                          <a:ea typeface="+mn-ea"/>
                          <a:cs typeface="+mn-cs"/>
                        </a:rPr>
                        <a:t>Emergent Evolution</a:t>
                      </a:r>
                      <a:r>
                        <a:rPr lang="en-GB"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语言的进化是一种逐渐发生的、自然选择的过程</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语言不是以完美的形式突然跳出来的，而是由在不同时间产生的语义、音系、词法和句法各自按照不同的顺序，以组合的方式逐渐发展出来的。</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lstStyle/>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人类语言很可能不是从动物语言进化而来的。</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基因突变诱发了语言的产生，因为实在难以想象有介于中间的半发达语言存在。</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“语言器官”</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语言的进化过程就不是连续的，而是大跃进式的。</a:t>
                      </a: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660400" y="244867"/>
            <a:ext cx="11033760" cy="1356360"/>
          </a:xfrm>
        </p:spPr>
        <p:txBody>
          <a:bodyPr rtlCol="0"/>
          <a:lstStyle/>
          <a:p>
            <a:pPr rtl="0"/>
            <a:r>
              <a:rPr lang="en-US" altLang="zh-CN" dirty="0"/>
              <a:t>33.6</a:t>
            </a:r>
            <a:r>
              <a:rPr lang="zh-CN" altLang="en-US" dirty="0"/>
              <a:t> 现在的哪些外语教学规律对教动物学习语言是有效的？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601227"/>
            <a:ext cx="10637520" cy="4891013"/>
          </a:xfrm>
        </p:spPr>
        <p:txBody>
          <a:bodyPr>
            <a:noAutofit/>
          </a:bodyPr>
          <a:lstStyle/>
          <a:p>
            <a:pPr marL="45720" indent="720000" algn="just">
              <a:lnSpc>
                <a:spcPct val="150000"/>
              </a:lnSpc>
              <a:spcBef>
                <a:spcPts val="0"/>
              </a:spcBef>
              <a:buNone/>
            </a:pPr>
            <a:r>
              <a:rPr lang="zh-CN" altLang="en-US" sz="2400" dirty="0"/>
              <a:t>并非拥有语言器官就一定能够习得语言，语言学习需要大量的训练（达尔文，</a:t>
            </a:r>
            <a:r>
              <a:rPr lang="en-US" altLang="zh-CN" sz="2400" dirty="0"/>
              <a:t>1984:105</a:t>
            </a:r>
            <a:r>
              <a:rPr lang="zh-CN" altLang="en-US" sz="2400" dirty="0"/>
              <a:t>）。</a:t>
            </a:r>
            <a:endParaRPr lang="en-GB" altLang="zh-CN" sz="2400" dirty="0"/>
          </a:p>
          <a:p>
            <a:pPr marL="45720" indent="720000" algn="just">
              <a:lnSpc>
                <a:spcPct val="150000"/>
              </a:lnSpc>
              <a:spcBef>
                <a:spcPts val="0"/>
              </a:spcBef>
              <a:buNone/>
            </a:pPr>
            <a:r>
              <a:rPr lang="zh-CN" altLang="en-US" sz="2400" dirty="0"/>
              <a:t>荷兰乌特列支大学</a:t>
            </a:r>
            <a:r>
              <a:rPr lang="en-US" altLang="zh-CN" sz="2400" dirty="0"/>
              <a:t>Johan </a:t>
            </a:r>
            <a:r>
              <a:rPr lang="en-US" altLang="zh-CN" sz="2400" dirty="0" err="1"/>
              <a:t>Bolhuis</a:t>
            </a:r>
            <a:r>
              <a:rPr lang="zh-CN" altLang="en-US" sz="2400" dirty="0"/>
              <a:t>也注意到，与人类的语言学习相似，鸣禽的鸣唱是一种后天习得的发声行为，有赖于听觉反馈作用。</a:t>
            </a:r>
            <a:endParaRPr lang="en-GB" altLang="zh-CN" sz="2400" dirty="0"/>
          </a:p>
          <a:p>
            <a:pPr marL="45720" indent="720000" algn="just">
              <a:lnSpc>
                <a:spcPct val="150000"/>
              </a:lnSpc>
              <a:spcBef>
                <a:spcPts val="0"/>
              </a:spcBef>
              <a:buNone/>
            </a:pPr>
            <a:r>
              <a:rPr lang="en-US" altLang="zh-CN" sz="2400" dirty="0" err="1"/>
              <a:t>Bolhuis</a:t>
            </a:r>
            <a:r>
              <a:rPr lang="zh-CN" altLang="en-US" sz="2400" dirty="0"/>
              <a:t>（</a:t>
            </a:r>
            <a:r>
              <a:rPr lang="en-US" altLang="zh-CN" sz="2400" dirty="0"/>
              <a:t>1991:303-45</a:t>
            </a:r>
            <a:r>
              <a:rPr lang="zh-CN" altLang="en-US" sz="2400" dirty="0"/>
              <a:t>）认为人类语言学习与鸣禽发声学习至少有两点相同之处：首先，在感觉学习期，幼鸟必须听到并记住来自外界的鸟语；而小孩需感知成人的话语。其次，在感觉运动学习期，幼鸟运用听觉反馈逐渐将自己发出的声音与所记住的鸣声相匹配，直到习得正常的鸣叫；儿童语言发声学习也是如此。</a:t>
            </a:r>
            <a:endParaRPr lang="en-GB" altLang="zh-CN" sz="2400" dirty="0"/>
          </a:p>
        </p:txBody>
      </p:sp>
    </p:spTree>
    <p:extLst>
      <p:ext uri="{BB962C8B-B14F-4D97-AF65-F5344CB8AC3E}">
        <p14:creationId xmlns:p14="http://schemas.microsoft.com/office/powerpoint/2010/main" val="175588514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655</TotalTime>
  <Words>1085</Words>
  <Application>Microsoft Office PowerPoint</Application>
  <PresentationFormat>宽屏</PresentationFormat>
  <Paragraphs>100</Paragraphs>
  <Slides>13</Slides>
  <Notes>13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Microsoft YaHei UI</vt:lpstr>
      <vt:lpstr>Corbel</vt:lpstr>
      <vt:lpstr>Wingdings</vt:lpstr>
      <vt:lpstr>基础</vt:lpstr>
      <vt:lpstr>33. 奇特的动物语言</vt:lpstr>
      <vt:lpstr>目录</vt:lpstr>
      <vt:lpstr>33.1 故事缘起</vt:lpstr>
      <vt:lpstr>33.2 故事引发的思考 </vt:lpstr>
      <vt:lpstr>33.3 动物的语言系统具有哪些特征？</vt:lpstr>
      <vt:lpstr>33.4 动物语言与人类语言的共同规律</vt:lpstr>
      <vt:lpstr>33.4 动物语言与人类语言的共同规律</vt:lpstr>
      <vt:lpstr>33.5 人类语言是否从动物语言进化而来？</vt:lpstr>
      <vt:lpstr>33.6 现在的哪些外语教学规律对教动物学习语言是有效的？</vt:lpstr>
      <vt:lpstr>33.6 现在的哪些外语教学规律对教动物学习语言是有效的？</vt:lpstr>
      <vt:lpstr>33.7 人类语言有哪些识别性特征？</vt:lpstr>
      <vt:lpstr>33.8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Xie Sutina</cp:lastModifiedBy>
  <cp:revision>12</cp:revision>
  <dcterms:created xsi:type="dcterms:W3CDTF">2021-12-20T02:23:42Z</dcterms:created>
  <dcterms:modified xsi:type="dcterms:W3CDTF">2021-12-22T06:13:23Z</dcterms:modified>
</cp:coreProperties>
</file>